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65" r:id="rId3"/>
    <p:sldId id="268" r:id="rId4"/>
    <p:sldId id="280" r:id="rId5"/>
    <p:sldId id="271" r:id="rId6"/>
    <p:sldId id="272" r:id="rId7"/>
    <p:sldId id="279" r:id="rId8"/>
    <p:sldId id="273" r:id="rId9"/>
    <p:sldId id="274" r:id="rId10"/>
    <p:sldId id="275" r:id="rId11"/>
    <p:sldId id="276" r:id="rId12"/>
    <p:sldId id="277" r:id="rId13"/>
    <p:sldId id="278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4"/>
    <p:restoredTop sz="94676"/>
  </p:normalViewPr>
  <p:slideViewPr>
    <p:cSldViewPr snapToGrid="0" snapToObjects="1">
      <p:cViewPr varScale="1">
        <p:scale>
          <a:sx n="110" d="100"/>
          <a:sy n="110" d="100"/>
        </p:scale>
        <p:origin x="91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9A288-1DCB-48A0-967B-0093624E499D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9446-A53C-4B3B-80B3-A479C733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5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3" y="642445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901148" y="4482856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Manual transmission of the data required by PA-15-01, and an Introduction to the OGE </a:t>
            </a:r>
            <a:r>
              <a:rPr lang="en-US" sz="1350" dirty="0" smtClean="0"/>
              <a:t>Extranet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Extranet no log in</a:t>
            </a:r>
            <a:endParaRPr lang="en-US" sz="3600" b="1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22960" y="1774598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registered online for one of the Summit symposium </a:t>
            </a:r>
            <a:r>
              <a:rPr lang="en-US" sz="2400" dirty="0" smtClean="0"/>
              <a:t>sessions </a:t>
            </a:r>
            <a:r>
              <a:rPr lang="en-US" sz="2400" dirty="0"/>
              <a:t>you’ve already used an OGE Extranet app which did not require a password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app helped meter attendee slot allocations, it provided email receipts with confirmation numbers, and it automatically provided the attendee lists needed for building security staff** and for creating identification </a:t>
            </a:r>
            <a:r>
              <a:rPr lang="en-US" sz="2400" dirty="0" smtClean="0"/>
              <a:t>badges.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782" y="5848386"/>
            <a:ext cx="694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**attendee lists were manually reviewed before delivery to security staff</a:t>
            </a:r>
            <a:endParaRPr lang="en-US" dirty="0"/>
          </a:p>
        </p:txBody>
      </p:sp>
      <p:pic>
        <p:nvPicPr>
          <p:cNvPr id="5122" name="Picture 2" descr="C:\Users\tmallon\AppData\Local\Microsoft\Windows\Temporary Internet Files\Content.IE5\GSB4T9VP\mokush-Highway-Traffic-Sig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60" y="4388918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Requesting an OGE Extranet Account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22960" y="1774598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only need an account if you will use apps which require login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Contact </a:t>
            </a:r>
            <a:r>
              <a:rPr lang="en-US" sz="2400" dirty="0"/>
              <a:t>your OGE desk officer to request an account.  Your desk officer will validate your identity and send back your account information and a temporary password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Your </a:t>
            </a:r>
            <a:r>
              <a:rPr lang="en-US" sz="2400" dirty="0"/>
              <a:t>login name will be your email address.  </a:t>
            </a:r>
          </a:p>
        </p:txBody>
      </p:sp>
      <p:pic>
        <p:nvPicPr>
          <p:cNvPr id="6146" name="Picture 2" descr="C:\Users\tmallon\AppData\Local\Microsoft\Windows\Temporary Internet Files\Content.IE5\GSB4T9VP\female-user-icon-ear-headset-call-center-16065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47" y="4425886"/>
            <a:ext cx="11151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OGE Extranet in your </a:t>
            </a:r>
            <a:r>
              <a:rPr lang="en-US" sz="3600" b="1" dirty="0" smtClean="0"/>
              <a:t>mailbox</a:t>
            </a:r>
            <a:endParaRPr lang="en-US" sz="3600" b="1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22960" y="1774598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Extranet provides </a:t>
            </a:r>
            <a:r>
              <a:rPr lang="en-US" sz="2400" dirty="0" smtClean="0"/>
              <a:t>limited outbound (only) email messaging.  For 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receipts </a:t>
            </a:r>
            <a:r>
              <a:rPr lang="en-US" sz="2400" dirty="0"/>
              <a:t>with confirmation numbers for symposium registrations</a:t>
            </a:r>
            <a:r>
              <a:rPr lang="en-US" sz="2400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save/submit </a:t>
            </a:r>
            <a:r>
              <a:rPr lang="en-US" sz="2400" dirty="0"/>
              <a:t>confirmations for annual questionnaires.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Extranet’s outbound email messaging service could potentially provide time-based messaging functions such as gentle and friendly reminders.</a:t>
            </a:r>
          </a:p>
        </p:txBody>
      </p:sp>
      <p:pic>
        <p:nvPicPr>
          <p:cNvPr id="7170" name="Picture 2" descr="C:\Users\tmallon\AppData\Local\Microsoft\Windows\Temporary Internet Files\Content.IE5\GSB4T9VP\reply-t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94" y="4531870"/>
            <a:ext cx="2143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Extranet Recap  - Business Process Automation and Common Sense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22960" y="1774598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OGE Extranet is a direct, </a:t>
            </a:r>
            <a:r>
              <a:rPr lang="en-US" sz="2400" dirty="0" smtClean="0"/>
              <a:t>process focused, </a:t>
            </a:r>
            <a:r>
              <a:rPr lang="en-US" sz="2400" dirty="0"/>
              <a:t>and common sense way to do many of those things federal ethics officials would </a:t>
            </a:r>
            <a:r>
              <a:rPr lang="en-US" sz="2400" b="1" dirty="0">
                <a:solidFill>
                  <a:srgbClr val="FF9900"/>
                </a:solidFill>
              </a:rPr>
              <a:t>ordinarily do via unstructured </a:t>
            </a:r>
            <a:r>
              <a:rPr lang="en-US" sz="2400" b="1" dirty="0" smtClean="0">
                <a:solidFill>
                  <a:srgbClr val="FF9900"/>
                </a:solidFill>
              </a:rPr>
              <a:t>email</a:t>
            </a:r>
            <a:r>
              <a:rPr lang="en-US" sz="2400" dirty="0" smtClean="0"/>
              <a:t>.  It’s not an abstract </a:t>
            </a:r>
            <a:r>
              <a:rPr lang="en-US" sz="2400" dirty="0"/>
              <a:t>solution looking for a </a:t>
            </a:r>
            <a:r>
              <a:rPr lang="en-US" sz="2400" dirty="0" smtClean="0"/>
              <a:t>problem, </a:t>
            </a:r>
            <a:r>
              <a:rPr lang="en-US" sz="2400" dirty="0"/>
              <a:t>or </a:t>
            </a:r>
            <a:r>
              <a:rPr lang="en-US" sz="2400" dirty="0" smtClean="0"/>
              <a:t>some confusing  IT buzzword</a:t>
            </a:r>
            <a:r>
              <a:rPr lang="en-US" sz="2400" dirty="0"/>
              <a:t>.</a:t>
            </a:r>
          </a:p>
        </p:txBody>
      </p:sp>
      <p:pic>
        <p:nvPicPr>
          <p:cNvPr id="8195" name="Picture 3" descr="C:\Users\tmallon\AppData\Local\Microsoft\Windows\Temporary Internet Files\Content.IE5\FGE2W354\No_Sig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68" y="400069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588" y="4166416"/>
            <a:ext cx="2894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disruptive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mindshare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organic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paradigm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collaboration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cloud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Epic empowerment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Thought Leader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2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session will cover the web application described APPENDIX 5 of PA-15-01.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Agencies who collect public financial disclosure reports in paper format will begin using the application by May 31,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application is part of the new OGE Extranet suite of applications, and this session will include an introduction to the OGE Extranet.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3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Web </a:t>
            </a:r>
            <a:r>
              <a:rPr lang="en-US" sz="3600" b="1" dirty="0" smtClean="0"/>
              <a:t>App </a:t>
            </a:r>
            <a:r>
              <a:rPr lang="en-US" sz="3600" b="1" dirty="0"/>
              <a:t>for reporting public financial disclosure reports in paper format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22960" y="1774598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Agency </a:t>
            </a:r>
            <a:r>
              <a:rPr lang="en-US" dirty="0" smtClean="0"/>
              <a:t>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name exactly as displayed by OGE in the 2014 Agency </a:t>
            </a:r>
            <a:r>
              <a:rPr lang="en-US" dirty="0" smtClean="0"/>
              <a:t>Ethics Program </a:t>
            </a:r>
            <a:r>
              <a:rPr lang="en-US" dirty="0"/>
              <a:t>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Reporting </a:t>
            </a:r>
            <a:r>
              <a:rPr lang="en-US" dirty="0" smtClean="0"/>
              <a:t>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 the year in which the report is due. For </a:t>
            </a:r>
            <a:r>
              <a:rPr lang="en-US" dirty="0" smtClean="0"/>
              <a:t>example, a </a:t>
            </a:r>
            <a:r>
              <a:rPr lang="en-US" dirty="0"/>
              <a:t>“2016” annual report is one that covers calendar year 2015 and is due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Reference </a:t>
            </a:r>
            <a:r>
              <a:rPr lang="en-US" dirty="0" smtClean="0"/>
              <a:t>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date for which the data was compiled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</a:t>
            </a:r>
            <a:r>
              <a:rPr lang="en-US" dirty="0" smtClean="0"/>
              <a:t>Filers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number of agency employees who </a:t>
            </a:r>
            <a:r>
              <a:rPr lang="en-US" dirty="0" smtClean="0"/>
              <a:t>are required </a:t>
            </a:r>
            <a:r>
              <a:rPr lang="en-US" dirty="0"/>
              <a:t>to file annual public financial disclosure reports, including combination </a:t>
            </a:r>
            <a:r>
              <a:rPr lang="en-US" dirty="0" err="1" smtClean="0"/>
              <a:t>annualtermination</a:t>
            </a:r>
            <a:r>
              <a:rPr lang="en-US" dirty="0" smtClean="0"/>
              <a:t> reports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Reports Filed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Number of reviews completed</a:t>
            </a:r>
          </a:p>
        </p:txBody>
      </p:sp>
    </p:spTree>
    <p:extLst>
      <p:ext uri="{BB962C8B-B14F-4D97-AF65-F5344CB8AC3E}">
        <p14:creationId xmlns:p14="http://schemas.microsoft.com/office/powerpoint/2010/main" val="24711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Web </a:t>
            </a:r>
            <a:r>
              <a:rPr lang="en-US" sz="3600" b="1" dirty="0" smtClean="0"/>
              <a:t>App </a:t>
            </a:r>
            <a:r>
              <a:rPr lang="en-US" sz="3600" b="1" dirty="0"/>
              <a:t>for reporting public financial disclosure reports </a:t>
            </a:r>
            <a:r>
              <a:rPr lang="en-US" sz="3600" b="1" dirty="0" smtClean="0"/>
              <a:t>- Form</a:t>
            </a:r>
            <a:endParaRPr lang="en-US" sz="3600" b="1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901337" y="5929610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77" y="2085566"/>
            <a:ext cx="8158163" cy="36218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808" y="5901763"/>
            <a:ext cx="6431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Everything should be made as simple as possible, but not simpler. </a:t>
            </a:r>
            <a:r>
              <a:rPr lang="en-US" sz="1400" i="1" dirty="0" smtClean="0"/>
              <a:t>  </a:t>
            </a:r>
            <a:r>
              <a:rPr lang="en-US" sz="1400" dirty="0" smtClean="0"/>
              <a:t>Albert </a:t>
            </a:r>
            <a:r>
              <a:rPr lang="en-US" sz="1400" dirty="0"/>
              <a:t>Einstein</a:t>
            </a:r>
          </a:p>
        </p:txBody>
      </p:sp>
    </p:spTree>
    <p:extLst>
      <p:ext uri="{BB962C8B-B14F-4D97-AF65-F5344CB8AC3E}">
        <p14:creationId xmlns:p14="http://schemas.microsoft.com/office/powerpoint/2010/main" val="13796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the OGE Extranet?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22960" y="1774598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OGE Extranet is a web site with small apps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 </a:t>
            </a:r>
            <a:r>
              <a:rPr lang="en-US" sz="2400" dirty="0"/>
              <a:t>access the site with a desktop web browser or a mobile device* such as a smart phone or tablet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Currently, links to Extranet apps will be distributed on an as needed basis.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OGE Extranet is created </a:t>
            </a:r>
            <a:r>
              <a:rPr lang="en-US" sz="2400" b="1" dirty="0">
                <a:solidFill>
                  <a:srgbClr val="00B050"/>
                </a:solidFill>
              </a:rPr>
              <a:t>by federal employees for federal employees</a:t>
            </a:r>
            <a:r>
              <a:rPr lang="en-US" sz="2400" dirty="0"/>
              <a:t> – it is not a contractor operated site.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82" y="5848386"/>
            <a:ext cx="860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*Apps are functional on mobile devices, but not all apps are optimized for smaller screens</a:t>
            </a:r>
            <a:endParaRPr lang="en-US" dirty="0"/>
          </a:p>
        </p:txBody>
      </p:sp>
      <p:pic>
        <p:nvPicPr>
          <p:cNvPr id="1027" name="Picture 3" descr="C:\Users\tmallon\AppData\Local\Microsoft\Windows\Temporary Internet Files\Content.IE5\2VWNXSM0\head-46082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18" y="4387545"/>
            <a:ext cx="15579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Extranet - a little bit of structure goes a long way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22960" y="1774598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OGE Extranet adds a level of structure </a:t>
            </a:r>
            <a:r>
              <a:rPr lang="en-US" sz="2400" dirty="0" smtClean="0"/>
              <a:t>to interactions </a:t>
            </a:r>
            <a:r>
              <a:rPr lang="en-US" sz="2400" dirty="0"/>
              <a:t>with OGE which would ordinarily happen via </a:t>
            </a:r>
            <a:r>
              <a:rPr lang="en-US" sz="2400" b="1" dirty="0">
                <a:solidFill>
                  <a:srgbClr val="FF9900"/>
                </a:solidFill>
              </a:rPr>
              <a:t>unstructured emails or spreadsheet data calls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Adding </a:t>
            </a:r>
            <a:r>
              <a:rPr lang="en-US" sz="2400" dirty="0"/>
              <a:t>structure increases business process automation, and that automation reduces manual labor time and costs for both OGE and the federal ethics community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2" name="Picture 4" descr="C:\Users\tmallon\AppData\Local\Microsoft\Windows\Temporary Internet Files\Content.IE5\2VWNXSM0\Diamond_road_sign_roundabout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8437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mallon\AppData\Local\Microsoft\Windows\Temporary Internet Files\Content.IE5\FGE2W354\1024px-Diamond_road_sign_road_narrow_right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56" y="428479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mallon\AppData\Local\Microsoft\Windows\Temporary Internet Files\Content.IE5\FGE2W354\Norwegian-road-sign-402.6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04" y="428479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Extranet </a:t>
            </a:r>
            <a:r>
              <a:rPr lang="en-US" sz="3600" b="1" dirty="0" smtClean="0"/>
              <a:t>– General Diagram</a:t>
            </a:r>
            <a:endParaRPr lang="en-US" sz="3600" b="1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880301" y="4984571"/>
            <a:ext cx="173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App Mirror/Sync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7677" y="1923716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Extranet apps on web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ethics officials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9298" y="3577341"/>
            <a:ext cx="7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30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minutes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tmallon\AppData\Local\Microsoft\Windows\Temporary Internet Files\Content.IE5\FZMBND4V\mobile-app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56" y="3380773"/>
            <a:ext cx="1793745" cy="10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mallon\AppData\Local\Microsoft\Windows\Temporary Internet Files\Content.IE5\FZMBND4V\mobile-app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2" y="3368109"/>
            <a:ext cx="1793745" cy="10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71277" y="1888831"/>
            <a:ext cx="269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Extranet app replicas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 OGE LAN and </a:t>
            </a:r>
            <a:r>
              <a:rPr lang="en-US" b="1" dirty="0" smtClean="0">
                <a:solidFill>
                  <a:srgbClr val="C00000"/>
                </a:solidFill>
              </a:rPr>
              <a:t>OGE staff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tmallon\AppData\Local\Microsoft\Windows\Temporary Internet Files\Content.IE5\2VWNXSM0\people-304209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67" y="3046542"/>
            <a:ext cx="116345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mallon\AppData\Local\Microsoft\Windows\Temporary Internet Files\Content.IE5\2VWNXSM0\people-304209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2" y="3046542"/>
            <a:ext cx="116345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tmallon\AppData\Local\Microsoft\Windows\Temporary Internet Files\Content.IE5\GSB4T9VP\recycle-305031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65" y="2926296"/>
            <a:ext cx="1677657" cy="17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OGE Extranet - To </a:t>
            </a:r>
            <a:r>
              <a:rPr lang="en-US" sz="3600" b="1" dirty="0"/>
              <a:t>log in or not log in</a:t>
            </a: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416579" cy="166937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22961" y="1774598"/>
            <a:ext cx="4315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 interactions will require a user name and password, and some will not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All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communications, with or without log in, are encrypted via a commercial SSL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certificate.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tmallon\AppData\Local\Microsoft\Windows\Temporary Internet Files\Content.IE5\2VWNXSM0\Email_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46217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9413" y="4641028"/>
            <a:ext cx="3448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Most email sent over the Internet is sent in the clear like a post card (not encrypted)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77" y="1647045"/>
            <a:ext cx="3276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0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OGE Extranet log in</a:t>
            </a:r>
            <a:endParaRPr lang="en-US" sz="3600" b="1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822960" y="1888832"/>
            <a:ext cx="7543800" cy="41442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22960" y="1774598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Integrity data reporting app discussed earlier will require a user name and password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app automatically links logged in ethics officials to corresponding organizations, and it reduces data entry to a minimum while fully automating the compilation of the </a:t>
            </a:r>
            <a:r>
              <a:rPr lang="en-US" sz="2400" dirty="0" smtClean="0"/>
              <a:t>data.</a:t>
            </a:r>
            <a:endParaRPr lang="en-US" sz="2400" dirty="0"/>
          </a:p>
        </p:txBody>
      </p:sp>
      <p:pic>
        <p:nvPicPr>
          <p:cNvPr id="4098" name="Picture 2" descr="C:\Users\tmallon\AppData\Local\Microsoft\Windows\Temporary Internet Files\Content.IE5\FZMBND4V\logi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420425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2332</TotalTime>
  <Words>733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PowerPoint Presentation</vt:lpstr>
      <vt:lpstr>Introduction</vt:lpstr>
      <vt:lpstr>Web App for reporting public financial disclosure reports in paper format</vt:lpstr>
      <vt:lpstr>Web App for reporting public financial disclosure reports - Form</vt:lpstr>
      <vt:lpstr>What is the OGE Extranet?</vt:lpstr>
      <vt:lpstr>Extranet - a little bit of structure goes a long way</vt:lpstr>
      <vt:lpstr>Extranet – General Diagram</vt:lpstr>
      <vt:lpstr>OGE Extranet - To log in or not log in</vt:lpstr>
      <vt:lpstr>OGE Extranet log in</vt:lpstr>
      <vt:lpstr>Extranet no log in</vt:lpstr>
      <vt:lpstr>Requesting an OGE Extranet Account</vt:lpstr>
      <vt:lpstr>OGE Extranet in your mailbox</vt:lpstr>
      <vt:lpstr>Extranet Recap  - Business Process Automation and Common Sense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Fenix</dc:creator>
  <cp:lastModifiedBy>Tim Mallon</cp:lastModifiedBy>
  <cp:revision>59</cp:revision>
  <dcterms:created xsi:type="dcterms:W3CDTF">2016-02-01T15:07:14Z</dcterms:created>
  <dcterms:modified xsi:type="dcterms:W3CDTF">2016-02-25T15:48:11Z</dcterms:modified>
</cp:coreProperties>
</file>